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DE1D74-8DD5-4EAC-AD46-F7A5B675B772}">
  <a:tblStyle styleId="{E9DE1D74-8DD5-4EAC-AD46-F7A5B675B7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351" y="5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c3f0c476d1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- Sohail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2 - Felipe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3 - Aleix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4 - Felipe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5 - Felipe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6 - Marcos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7 - Aleix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8 - Marcos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9 - Marcos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10 - Felipe (Optional)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11 - Sohail </a:t>
            </a:r>
            <a:endParaRPr/>
          </a:p>
        </p:txBody>
      </p:sp>
      <p:sp>
        <p:nvSpPr>
          <p:cNvPr id="89" name="Google Shape;89;g3c3f0c476d1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9381c2308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9381c2308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All models achieve similar overall performance, which tells us that fake news in this dataset is largely separable using surface-level language patterns.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chose to single out Recall for the Fake class because missing fake news is more costly than occasionally flagging real news — this metric directly reflects that objective.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While the embedding model performs slightly better, the gains are marginal compared to simpler linear models, which remain competitive, interpretable, and cheaper to deploy.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c3f0c476d1_2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A3990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This project showed us that well-engineered classical NLP pipelines can match more complex models for fake news detection, while remaining interpretable, efficient, and easier to justify.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3c3f0c476d1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c3f0c476d1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g3c3f0c476d1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c3f0c476d1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7800" lvl="0" indent="-177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A3990"/>
              </a:buClr>
              <a:buSzPts val="1400"/>
              <a:buFont typeface="Roboto"/>
              <a:buChar char="●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Basic Cleaning (lexical normalization)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780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400"/>
              <a:buFont typeface="Roboto"/>
              <a:buChar char="●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Remove punctuation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780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400"/>
              <a:buFont typeface="Roboto"/>
              <a:buChar char="●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Remove stop words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780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400"/>
              <a:buFont typeface="Roboto"/>
              <a:buChar char="●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Remove explicit noise words normally found at the end of the news headline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Stemming and Lemmatization</a:t>
            </a:r>
            <a:endParaRPr/>
          </a:p>
        </p:txBody>
      </p:sp>
      <p:sp>
        <p:nvSpPr>
          <p:cNvPr id="102" name="Google Shape;102;g3c3f0c476d1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c3f0c476d1_2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20700" lvl="1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2100"/>
              <a:buFont typeface="Roboto"/>
              <a:buChar char="○"/>
            </a:pPr>
            <a:r>
              <a:rPr lang="en"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Random Forest -  It generally gives us good results.</a:t>
            </a:r>
            <a:endParaRPr sz="1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520700" lvl="1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2100"/>
              <a:buFont typeface="Roboto"/>
              <a:buChar char="○"/>
            </a:pPr>
            <a:r>
              <a:rPr lang="en"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Decision Tree, Logistic Regression, and Naïve Bayes - Their simplicity in explaining their results.</a:t>
            </a:r>
            <a:endParaRPr sz="1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520700" lvl="1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2100"/>
              <a:buFont typeface="Roboto"/>
              <a:buChar char="○"/>
            </a:pPr>
            <a:r>
              <a:rPr lang="en"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Passive Aggressive Classifier - Mainly used for large-scale text classification.</a:t>
            </a:r>
            <a:endParaRPr sz="1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520700" lvl="1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2100"/>
              <a:buFont typeface="Roboto"/>
              <a:buChar char="○"/>
            </a:pPr>
            <a:r>
              <a:rPr lang="en"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N.N-based Embeddings - Good for a large enough dataset (+ 10k texts).</a:t>
            </a:r>
            <a:endParaRPr/>
          </a:p>
        </p:txBody>
      </p:sp>
      <p:sp>
        <p:nvSpPr>
          <p:cNvPr id="113" name="Google Shape;113;g3c3f0c476d1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9381c2308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39381c2308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c439bdb884_2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c439bdb884_2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news emphasize reported speech (“trump say”, “obama say”), government actions (“travel ban”, “tax bill”), and geopolitical framing (“north korea”, “islam state”).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Fake news - focus on named political figures (</a:t>
            </a:r>
            <a:r>
              <a:rPr lang="en" i="1">
                <a:solidFill>
                  <a:schemeClr val="dk1"/>
                </a:solidFill>
              </a:rPr>
              <a:t>“donald trump”, “bill clinton”, “berni sander”</a:t>
            </a:r>
            <a:r>
              <a:rPr lang="en">
                <a:solidFill>
                  <a:schemeClr val="dk1"/>
                </a:solidFill>
              </a:rPr>
              <a:t>) and polling or opinion cues (</a:t>
            </a:r>
            <a:r>
              <a:rPr lang="en" i="1">
                <a:solidFill>
                  <a:schemeClr val="dk1"/>
                </a:solidFill>
              </a:rPr>
              <a:t>“new poll”, “trump support”</a:t>
            </a:r>
            <a:r>
              <a:rPr lang="en">
                <a:solidFill>
                  <a:schemeClr val="dk1"/>
                </a:solidFill>
              </a:rPr>
              <a:t>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news prioritizes actions and policies, while fake news emphasizes individuals and narratives.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c3f0c476d1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3c3f0c476d1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c3f0c476d1_2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we increase the training set size, validation F1 consistently improves, showing that the model benefits from more data rather than overfitting early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Training performance decreases slightly as more data is added, which is expected and indicates the model is moving away from memorization toward generalization.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shrinking gap between training and validation curves suggests good bias–variance balance and no strong overfitting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3c3f0c476d1_2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c439bdb884_25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c439bdb884_25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All models achieve similar overall performance, which tells us that fake news in this dataset is largely separable using surface-level language patterns.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chose to single out Recall for the Fake class because missing fake news is more costly than occasionally flagging real news — this metric directly reflects that objective.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While the embedding model performs slightly better, the gains are marginal compared to simpler linear models, which remain competitive, interpretable, and cheaper to deploy.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</a:pPr>
            <a:r>
              <a:rPr lang="en" b="1"/>
              <a:t>Natural Language Processing</a:t>
            </a:r>
            <a:endParaRPr b="1"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598100" y="2715955"/>
            <a:ext cx="8222100" cy="15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b="1"/>
              <a:t>Group 2</a:t>
            </a:r>
            <a:endParaRPr b="1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Aleix Quirante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Felipe Doria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Marcos Sousa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Sohail Hiraj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>
            <a:spLocks noGrp="1"/>
          </p:cNvSpPr>
          <p:nvPr>
            <p:ph type="title"/>
          </p:nvPr>
        </p:nvSpPr>
        <p:spPr>
          <a:xfrm>
            <a:off x="628650" y="273848"/>
            <a:ext cx="7886700" cy="657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Deliverables Timeline</a:t>
            </a:r>
            <a:endParaRPr/>
          </a:p>
        </p:txBody>
      </p:sp>
      <p:graphicFrame>
        <p:nvGraphicFramePr>
          <p:cNvPr id="166" name="Google Shape;166;p23"/>
          <p:cNvGraphicFramePr/>
          <p:nvPr/>
        </p:nvGraphicFramePr>
        <p:xfrm>
          <a:off x="628650" y="930850"/>
          <a:ext cx="6478650" cy="3391050"/>
        </p:xfrm>
        <a:graphic>
          <a:graphicData uri="http://schemas.openxmlformats.org/drawingml/2006/table">
            <a:tbl>
              <a:tblPr>
                <a:noFill/>
                <a:tableStyleId>{E9DE1D74-8DD5-4EAC-AD46-F7A5B675B772}</a:tableStyleId>
              </a:tblPr>
              <a:tblGrid>
                <a:gridCol w="227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4-fev.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5-fev.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6-fev.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Preprocess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x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Split (Train, Test, Val)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x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Train our model (DT)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x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Test with other models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x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Test Embeddings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x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Predictions to file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x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Clean up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x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7E6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PPT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A, M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A, F, M, S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x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GITHUB</a:t>
                      </a:r>
                      <a:endParaRPr sz="1100"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F,M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9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F, M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9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x</a:t>
                      </a:r>
                      <a:endParaRPr b="1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9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67" name="Google Shape;167;p23"/>
          <p:cNvGraphicFramePr/>
          <p:nvPr/>
        </p:nvGraphicFramePr>
        <p:xfrm>
          <a:off x="7262775" y="2949000"/>
          <a:ext cx="876300" cy="1343025"/>
        </p:xfrm>
        <a:graphic>
          <a:graphicData uri="http://schemas.openxmlformats.org/drawingml/2006/table">
            <a:tbl>
              <a:tblPr>
                <a:noFill/>
                <a:tableStyleId>{E9DE1D74-8DD5-4EAC-AD46-F7A5B675B772}</a:tableStyleId>
              </a:tblPr>
              <a:tblGrid>
                <a:gridCol w="13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Did not start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x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done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Aleix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Felipe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Marcos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Sohail</a:t>
                      </a:r>
                      <a:endParaRPr sz="1000"/>
                    </a:p>
                  </a:txBody>
                  <a:tcPr marL="28575" marR="28575" marT="19050" marB="19050" anchor="b">
                    <a:lnL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Key Takeaways</a:t>
            </a:r>
            <a:endParaRPr/>
          </a:p>
        </p:txBody>
      </p:sp>
      <p:sp>
        <p:nvSpPr>
          <p:cNvPr id="173" name="Google Shape;173;p24"/>
          <p:cNvSpPr txBox="1">
            <a:spLocks noGrp="1"/>
          </p:cNvSpPr>
          <p:nvPr>
            <p:ph type="body" idx="1"/>
          </p:nvPr>
        </p:nvSpPr>
        <p:spPr>
          <a:xfrm>
            <a:off x="628650" y="1369225"/>
            <a:ext cx="8262600" cy="12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25000" lnSpcReduction="20000"/>
          </a:bodyPr>
          <a:lstStyle/>
          <a:p>
            <a:pPr marL="457200" lvl="0" indent="-33044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ct val="94130"/>
              <a:buChar char="●"/>
            </a:pPr>
            <a:r>
              <a:rPr lang="en" sz="6815"/>
              <a:t>Classical NLP models remain highly competitive for fake news detection</a:t>
            </a:r>
            <a:endParaRPr sz="6815"/>
          </a:p>
          <a:p>
            <a:pPr marL="4572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6815"/>
          </a:p>
          <a:p>
            <a:pPr marL="457200" lvl="0" indent="-33044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94130"/>
              <a:buChar char="●"/>
            </a:pPr>
            <a:r>
              <a:rPr lang="en" sz="6815"/>
              <a:t>Feature representation matters more than model complexity</a:t>
            </a:r>
            <a:endParaRPr sz="6815"/>
          </a:p>
          <a:p>
            <a:pPr marL="4572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6815"/>
          </a:p>
          <a:p>
            <a:pPr marL="457200" lvl="0" indent="-33044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94130"/>
              <a:buChar char="●"/>
            </a:pPr>
            <a:r>
              <a:rPr lang="en" sz="6815"/>
              <a:t>The models learn stylistic patterns, not factual truth</a:t>
            </a:r>
            <a:endParaRPr sz="6815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6815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4" name="Google Shape;174;p24"/>
          <p:cNvSpPr txBox="1">
            <a:spLocks noGrp="1"/>
          </p:cNvSpPr>
          <p:nvPr>
            <p:ph type="body" idx="1"/>
          </p:nvPr>
        </p:nvSpPr>
        <p:spPr>
          <a:xfrm>
            <a:off x="398400" y="3448475"/>
            <a:ext cx="7886700" cy="12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  <a:p>
            <a:pPr marL="457200" lvl="0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Picking our best candidate models, given the very similar metrics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Selected Logistic Regression as the Optimal Model Based on Simplicity </a:t>
            </a: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628650" y="1369225"/>
            <a:ext cx="3998529" cy="3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-146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 dirty="0"/>
              <a:t>Best Accuracy of ~93% and Gini of 96%</a:t>
            </a:r>
            <a:endParaRPr sz="1700" dirty="0"/>
          </a:p>
          <a:p>
            <a:pPr marL="177800" lvl="0" indent="-146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 dirty="0"/>
              <a:t>Model used Bow Logistic Regression.</a:t>
            </a:r>
            <a:endParaRPr sz="1700" dirty="0"/>
          </a:p>
          <a:p>
            <a:pPr marL="177800" lvl="0" indent="-146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 dirty="0"/>
              <a:t>6 model types with similar accuracy and gini</a:t>
            </a:r>
            <a:endParaRPr sz="1700" dirty="0"/>
          </a:p>
          <a:p>
            <a:pPr marL="520700" lvl="1" indent="-196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 dirty="0"/>
              <a:t>Decision Tree</a:t>
            </a:r>
            <a:endParaRPr sz="1700" dirty="0"/>
          </a:p>
          <a:p>
            <a:pPr marL="520700" lvl="1" indent="-196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 dirty="0"/>
              <a:t>Random Forest</a:t>
            </a:r>
            <a:endParaRPr sz="1700" dirty="0"/>
          </a:p>
          <a:p>
            <a:pPr marL="520700" lvl="1" indent="-196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 dirty="0"/>
              <a:t>Logistic Regression</a:t>
            </a:r>
            <a:endParaRPr sz="1700" dirty="0"/>
          </a:p>
          <a:p>
            <a:pPr marL="520700" lvl="1" indent="-196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700"/>
              <a:buChar char="○"/>
            </a:pPr>
            <a:r>
              <a:rPr lang="en" sz="1700" dirty="0"/>
              <a:t>Naive Bayes</a:t>
            </a:r>
            <a:endParaRPr sz="1700" dirty="0"/>
          </a:p>
          <a:p>
            <a:pPr marL="520700" lvl="1" indent="-196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 dirty="0"/>
              <a:t>Passive Aggressive Classifier</a:t>
            </a:r>
            <a:endParaRPr sz="1700" dirty="0"/>
          </a:p>
          <a:p>
            <a:pPr marL="520700" lvl="1" indent="-196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 dirty="0"/>
              <a:t>N.N-based Embeddings.</a:t>
            </a:r>
            <a:endParaRPr sz="1700" dirty="0"/>
          </a:p>
          <a:p>
            <a:pPr marL="177800" marR="0" lvl="0" indent="-196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We opted for the simplest model.</a:t>
            </a:r>
            <a:endParaRPr sz="1700" dirty="0"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7135" y="1268013"/>
            <a:ext cx="4486801" cy="387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Let’s preprocessing the data</a:t>
            </a:r>
            <a:endParaRPr/>
          </a:p>
        </p:txBody>
      </p:sp>
      <p:pic>
        <p:nvPicPr>
          <p:cNvPr id="105" name="Google Shape;105;p16" title="Gemini_Generated_Image_fa3plffa3plffa3p.png"/>
          <p:cNvPicPr preferRelativeResize="0"/>
          <p:nvPr/>
        </p:nvPicPr>
        <p:blipFill rotWithShape="1">
          <a:blip r:embed="rId3">
            <a:alphaModFix/>
          </a:blip>
          <a:srcRect l="23087" t="14464" r="23232"/>
          <a:stretch/>
        </p:blipFill>
        <p:spPr>
          <a:xfrm>
            <a:off x="2619725" y="1268025"/>
            <a:ext cx="3904548" cy="339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 rotWithShape="1">
          <a:blip r:embed="rId4">
            <a:alphaModFix/>
          </a:blip>
          <a:srcRect l="3540" t="37714" r="81023" b="38819"/>
          <a:stretch/>
        </p:blipFill>
        <p:spPr>
          <a:xfrm rot="1304973">
            <a:off x="5886871" y="635298"/>
            <a:ext cx="1219666" cy="1012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 rotWithShape="1">
          <a:blip r:embed="rId5">
            <a:alphaModFix/>
          </a:blip>
          <a:srcRect l="5975" t="33618" r="72819" b="34009"/>
          <a:stretch/>
        </p:blipFill>
        <p:spPr>
          <a:xfrm rot="-83">
            <a:off x="6698725" y="1745249"/>
            <a:ext cx="953526" cy="794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 rotWithShape="1">
          <a:blip r:embed="rId6">
            <a:alphaModFix/>
          </a:blip>
          <a:srcRect l="6074" t="32718" r="79574" b="31744"/>
          <a:stretch/>
        </p:blipFill>
        <p:spPr>
          <a:xfrm>
            <a:off x="1618919" y="2258500"/>
            <a:ext cx="826355" cy="111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 rotWithShape="1">
          <a:blip r:embed="rId7">
            <a:alphaModFix/>
          </a:blip>
          <a:srcRect l="6279" t="37920" r="81653" b="38740"/>
          <a:stretch/>
        </p:blipFill>
        <p:spPr>
          <a:xfrm rot="-1152647">
            <a:off x="6631950" y="3116850"/>
            <a:ext cx="738184" cy="77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8">
            <a:alphaModFix/>
          </a:blip>
          <a:srcRect l="5208" t="40193" r="82211" b="39889"/>
          <a:stretch/>
        </p:blipFill>
        <p:spPr>
          <a:xfrm rot="-387048">
            <a:off x="1875825" y="3995975"/>
            <a:ext cx="1150326" cy="99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BoW + Preprocessing outperform Complex Feature Engineering</a:t>
            </a:r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dirty="0"/>
              <a:t>Datasets: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Preprocessed text (Bow Logistic Regression - Acc: 92.9 %, Gini: 96.28 %).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Preprocessed text + manually filtered words.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dirty="0"/>
              <a:t>Preprocessed text + Snow-stemmed.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Preprocessed text + Porter-stemmed.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Preprocessed text + lemmatized (N.N. Embeddings - Acc: 93.67 %, Gini: 96.96 %).</a:t>
            </a:r>
            <a:endParaRPr dirty="0"/>
          </a:p>
          <a:p>
            <a:pPr marL="17780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dirty="0"/>
              <a:t>Vectorization: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BOW.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TF-ID.</a:t>
            </a:r>
            <a:endParaRPr dirty="0"/>
          </a:p>
          <a:p>
            <a:pPr marL="17780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dirty="0"/>
              <a:t>Models: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Random Forest 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Decision Tree, Logistic Regression, and Naïve Bayes 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Passive Aggressive Classifier</a:t>
            </a:r>
            <a:endParaRPr dirty="0"/>
          </a:p>
          <a:p>
            <a:pPr marL="520700" lvl="1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dirty="0"/>
              <a:t>N.N-based Embeddings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70"/>
              <a:buFont typeface="Calibri"/>
              <a:buNone/>
            </a:pPr>
            <a:r>
              <a:rPr lang="en" sz="2300"/>
              <a:t>Bow Logistic Regression model slightly performs better than the others with a higher recall for class 1</a:t>
            </a:r>
            <a:endParaRPr sz="2300"/>
          </a:p>
        </p:txBody>
      </p:sp>
      <p:sp>
        <p:nvSpPr>
          <p:cNvPr id="122" name="Google Shape;122;p18"/>
          <p:cNvSpPr txBox="1"/>
          <p:nvPr/>
        </p:nvSpPr>
        <p:spPr>
          <a:xfrm>
            <a:off x="628650" y="1152850"/>
            <a:ext cx="1959300" cy="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Logistic Regression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6162775" y="1268050"/>
            <a:ext cx="1224000" cy="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Naive Bayes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1816150"/>
            <a:ext cx="3756256" cy="302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393" y="1816150"/>
            <a:ext cx="3806474" cy="302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>
            <a:spLocks noGrp="1"/>
          </p:cNvSpPr>
          <p:nvPr>
            <p:ph type="title"/>
          </p:nvPr>
        </p:nvSpPr>
        <p:spPr>
          <a:xfrm>
            <a:off x="401275" y="205475"/>
            <a:ext cx="6183300" cy="447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N-Grams</a:t>
            </a:r>
            <a:endParaRPr sz="2300"/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1"/>
          </p:nvPr>
        </p:nvSpPr>
        <p:spPr>
          <a:xfrm>
            <a:off x="4083025" y="1212538"/>
            <a:ext cx="4638000" cy="336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30200" algn="l" rtl="0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Real news bigrams reflect institutional reporting and policy context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Fake news bigrams are dominated by personality-centric and speculative framing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2A399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The contrast highlights a stylistic distinction rather than factual verification</a:t>
            </a:r>
            <a:endParaRPr sz="1600">
              <a:solidFill>
                <a:srgbClr val="000000"/>
              </a:solidFill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947" y="849938"/>
            <a:ext cx="3453978" cy="39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 rotWithShape="1">
          <a:blip r:embed="rId3">
            <a:alphaModFix/>
          </a:blip>
          <a:srcRect t="25272" r="49768"/>
          <a:stretch/>
        </p:blipFill>
        <p:spPr>
          <a:xfrm>
            <a:off x="6669550" y="1488700"/>
            <a:ext cx="2408676" cy="20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4">
            <a:alphaModFix amt="0"/>
          </a:blip>
          <a:srcRect l="44243"/>
          <a:stretch/>
        </p:blipFill>
        <p:spPr>
          <a:xfrm>
            <a:off x="6021600" y="104226"/>
            <a:ext cx="2408676" cy="235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 descr="ponme el fondo blanco"/>
          <p:cNvPicPr preferRelativeResize="0"/>
          <p:nvPr/>
        </p:nvPicPr>
        <p:blipFill rotWithShape="1">
          <a:blip r:embed="rId5">
            <a:alphaModFix/>
          </a:blip>
          <a:srcRect l="11815" r="44918" b="36032"/>
          <a:stretch/>
        </p:blipFill>
        <p:spPr>
          <a:xfrm>
            <a:off x="250675" y="1365275"/>
            <a:ext cx="3063575" cy="249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5453012" y="2285300"/>
            <a:ext cx="13689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41" name="Google Shape;141;p20" descr="ponme el fondo blanco"/>
          <p:cNvPicPr preferRelativeResize="0"/>
          <p:nvPr/>
        </p:nvPicPr>
        <p:blipFill rotWithShape="1">
          <a:blip r:embed="rId5">
            <a:alphaModFix/>
          </a:blip>
          <a:srcRect l="55188" t="8717" r="14194"/>
          <a:stretch/>
        </p:blipFill>
        <p:spPr>
          <a:xfrm>
            <a:off x="3314250" y="1285500"/>
            <a:ext cx="1811675" cy="2974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 rotWithShape="1">
          <a:blip r:embed="rId6">
            <a:alphaModFix/>
          </a:blip>
          <a:srcRect l="5165" t="14346" r="3251" b="14102"/>
          <a:stretch/>
        </p:blipFill>
        <p:spPr>
          <a:xfrm rot="-229069">
            <a:off x="4160287" y="-7910"/>
            <a:ext cx="4402902" cy="191259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0"/>
          <p:cNvSpPr txBox="1"/>
          <p:nvPr/>
        </p:nvSpPr>
        <p:spPr>
          <a:xfrm>
            <a:off x="355750" y="515200"/>
            <a:ext cx="4946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Embedding </a:t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4" name="Google Shape;144;p20"/>
          <p:cNvPicPr preferRelativeResize="0"/>
          <p:nvPr/>
        </p:nvPicPr>
        <p:blipFill rotWithShape="1">
          <a:blip r:embed="rId6">
            <a:alphaModFix/>
          </a:blip>
          <a:srcRect l="32943" t="14346" r="49971" b="65873"/>
          <a:stretch/>
        </p:blipFill>
        <p:spPr>
          <a:xfrm rot="-323425">
            <a:off x="6700306" y="145230"/>
            <a:ext cx="900289" cy="579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 rotWithShape="1">
          <a:blip r:embed="rId3">
            <a:alphaModFix/>
          </a:blip>
          <a:srcRect l="50583" t="27388" r="2182"/>
          <a:stretch/>
        </p:blipFill>
        <p:spPr>
          <a:xfrm>
            <a:off x="5192050" y="3231175"/>
            <a:ext cx="2173949" cy="1866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Plotting</a:t>
            </a:r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628650" y="1369225"/>
            <a:ext cx="32565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20000"/>
          </a:bodyPr>
          <a:lstStyle/>
          <a:p>
            <a:pPr marL="457200" lvl="0" indent="-336035" algn="l" rtl="0">
              <a:spcBef>
                <a:spcPts val="800"/>
              </a:spcBef>
              <a:spcAft>
                <a:spcPts val="0"/>
              </a:spcAft>
              <a:buSzPts val="1692"/>
              <a:buChar char="●"/>
            </a:pPr>
            <a:r>
              <a:rPr lang="en" sz="1691"/>
              <a:t>Validation performance improves steadily with more data</a:t>
            </a:r>
            <a:endParaRPr sz="1691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91"/>
          </a:p>
          <a:p>
            <a:pPr marL="457200" lvl="0" indent="-336035" algn="l" rtl="0">
              <a:spcBef>
                <a:spcPts val="1200"/>
              </a:spcBef>
              <a:spcAft>
                <a:spcPts val="0"/>
              </a:spcAft>
              <a:buSzPts val="1692"/>
              <a:buChar char="●"/>
            </a:pPr>
            <a:r>
              <a:rPr lang="en" sz="1691"/>
              <a:t>Training performance decreases slightly as the model generalizes</a:t>
            </a:r>
            <a:endParaRPr sz="1691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91"/>
          </a:p>
          <a:p>
            <a:pPr marL="457200" lvl="0" indent="-336035" algn="l" rtl="0">
              <a:spcBef>
                <a:spcPts val="1200"/>
              </a:spcBef>
              <a:spcAft>
                <a:spcPts val="0"/>
              </a:spcAft>
              <a:buSzPts val="1692"/>
              <a:buChar char="●"/>
            </a:pPr>
            <a:r>
              <a:rPr lang="en" sz="1691"/>
              <a:t>The gap between training and validation narrows</a:t>
            </a:r>
            <a:endParaRPr sz="1691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5150" y="815554"/>
            <a:ext cx="4630118" cy="3570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628650" y="273848"/>
            <a:ext cx="7886700" cy="657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Plotting</a:t>
            </a:r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474100" y="1081950"/>
            <a:ext cx="2963400" cy="2979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302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All models perform strongly with small performance differences</a:t>
            </a:r>
            <a:br>
              <a:rPr lang="en" sz="16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Recall (Fake) highlights each model’s ability to catch misinformation</a:t>
            </a:r>
            <a:br>
              <a:rPr lang="en" sz="16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Higher complexity yields diminishing returns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7488" y="849300"/>
            <a:ext cx="5483718" cy="3444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22"/>
          <p:cNvCxnSpPr/>
          <p:nvPr/>
        </p:nvCxnSpPr>
        <p:spPr>
          <a:xfrm>
            <a:off x="5567675" y="1921725"/>
            <a:ext cx="267000" cy="563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858</Words>
  <Application>Microsoft Office PowerPoint</Application>
  <PresentationFormat>On-screen Show (16:9)</PresentationFormat>
  <Paragraphs>136</Paragraphs>
  <Slides>11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Roboto</vt:lpstr>
      <vt:lpstr>Geometric</vt:lpstr>
      <vt:lpstr>Natural Language Processing</vt:lpstr>
      <vt:lpstr>Selected Logistic Regression as the Optimal Model Based on Simplicity </vt:lpstr>
      <vt:lpstr>Let’s preprocessing the data</vt:lpstr>
      <vt:lpstr>BoW + Preprocessing outperform Complex Feature Engineering</vt:lpstr>
      <vt:lpstr>Bow Logistic Regression model slightly performs better than the others with a higher recall for class 1</vt:lpstr>
      <vt:lpstr>N-Grams</vt:lpstr>
      <vt:lpstr>Results</vt:lpstr>
      <vt:lpstr>Plotting</vt:lpstr>
      <vt:lpstr>Plotting</vt:lpstr>
      <vt:lpstr>Deliverables Timeline</vt:lpstr>
      <vt:lpstr>Key Takeaways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Felipe França Doria</dc:creator>
  <cp:lastModifiedBy>Felipe França Doria</cp:lastModifiedBy>
  <cp:revision>5</cp:revision>
  <dcterms:modified xsi:type="dcterms:W3CDTF">2026-02-06T13:34:47Z</dcterms:modified>
</cp:coreProperties>
</file>